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9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2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2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5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6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7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8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30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3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32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86" r:id="rId2"/>
    <p:sldId id="16205" r:id="rId3"/>
    <p:sldId id="4100900" r:id="rId4"/>
    <p:sldId id="4100905" r:id="rId5"/>
    <p:sldId id="4100906" r:id="rId6"/>
    <p:sldId id="4100908" r:id="rId7"/>
    <p:sldId id="4100909" r:id="rId8"/>
    <p:sldId id="4100903" r:id="rId9"/>
    <p:sldId id="4100910" r:id="rId10"/>
    <p:sldId id="4100929" r:id="rId11"/>
    <p:sldId id="4100911" r:id="rId12"/>
    <p:sldId id="4100930" r:id="rId13"/>
    <p:sldId id="4100904" r:id="rId14"/>
    <p:sldId id="4100912" r:id="rId15"/>
    <p:sldId id="4100943" r:id="rId16"/>
    <p:sldId id="4100913" r:id="rId17"/>
    <p:sldId id="4100914" r:id="rId18"/>
    <p:sldId id="4100915" r:id="rId19"/>
    <p:sldId id="4100917" r:id="rId20"/>
    <p:sldId id="4100931" r:id="rId21"/>
    <p:sldId id="4100932" r:id="rId22"/>
    <p:sldId id="4100918" r:id="rId23"/>
    <p:sldId id="4100919" r:id="rId24"/>
    <p:sldId id="4100920" r:id="rId25"/>
    <p:sldId id="4100921" r:id="rId26"/>
    <p:sldId id="4100922" r:id="rId27"/>
    <p:sldId id="4100925" r:id="rId28"/>
    <p:sldId id="4100933" r:id="rId29"/>
    <p:sldId id="4100934" r:id="rId30"/>
    <p:sldId id="4100935" r:id="rId31"/>
    <p:sldId id="4100936" r:id="rId32"/>
    <p:sldId id="4100937" r:id="rId33"/>
    <p:sldId id="4100938" r:id="rId34"/>
    <p:sldId id="4100893" r:id="rId35"/>
  </p:sldIdLst>
  <p:sldSz cx="12192000" cy="6858000"/>
  <p:notesSz cx="7104063" cy="10234613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402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DECDC"/>
    <a:srgbClr val="70AD47"/>
    <a:srgbClr val="8EB4E3"/>
    <a:srgbClr val="EF3E36"/>
    <a:srgbClr val="0099CC"/>
    <a:srgbClr val="A6A6A6"/>
    <a:srgbClr val="D99694"/>
    <a:srgbClr val="FCD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8095" autoAdjust="0"/>
  </p:normalViewPr>
  <p:slideViewPr>
    <p:cSldViewPr snapToGrid="0" showGuides="1">
      <p:cViewPr varScale="1">
        <p:scale>
          <a:sx n="84" d="100"/>
          <a:sy n="84" d="100"/>
        </p:scale>
        <p:origin x="411" y="33"/>
      </p:cViewPr>
      <p:guideLst>
        <p:guide orient="horz" pos="2120"/>
        <p:guide pos="40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3508"/>
          </a:xfrm>
          <a:prstGeom prst="rect">
            <a:avLst/>
          </a:prstGeom>
        </p:spPr>
        <p:txBody>
          <a:bodyPr vert="horz" lIns="94659" tIns="47330" rIns="94659" bIns="4733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4659" tIns="47330" rIns="94659" bIns="47330" rtlCol="0"/>
          <a:lstStyle>
            <a:lvl1pPr algn="r">
              <a:defRPr sz="1200"/>
            </a:lvl1pPr>
          </a:lstStyle>
          <a:p>
            <a:fld id="{801296E2-79B0-41CE-AF52-66CBA8F39BA6}" type="datetime1">
              <a:rPr lang="zh-CN" altLang="en-US" smtClean="0"/>
              <a:t>2024/7/20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721107"/>
            <a:ext cx="3078427" cy="513507"/>
          </a:xfrm>
          <a:prstGeom prst="rect">
            <a:avLst/>
          </a:prstGeom>
        </p:spPr>
        <p:txBody>
          <a:bodyPr vert="horz" lIns="94659" tIns="47330" rIns="94659" bIns="4733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659" tIns="47330" rIns="94659" bIns="47330" rtlCol="0" anchor="b"/>
          <a:lstStyle>
            <a:lvl1pPr algn="r">
              <a:defRPr sz="1200"/>
            </a:lvl1pPr>
          </a:lstStyle>
          <a:p>
            <a:fld id="{161CD0B6-C843-475A-B211-08B3DA0E1F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78427" cy="513508"/>
          </a:xfrm>
          <a:prstGeom prst="rect">
            <a:avLst/>
          </a:prstGeom>
        </p:spPr>
        <p:txBody>
          <a:bodyPr vert="horz" lIns="94659" tIns="47330" rIns="94659" bIns="4733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4659" tIns="47330" rIns="94659" bIns="47330" rtlCol="0"/>
          <a:lstStyle>
            <a:lvl1pPr algn="r">
              <a:defRPr sz="1200"/>
            </a:lvl1pPr>
          </a:lstStyle>
          <a:p>
            <a:fld id="{64A05784-5B27-4A2A-8D0B-C4D57BA4BC1D}" type="datetime1">
              <a:rPr lang="zh-CN" altLang="en-US" smtClean="0"/>
              <a:t>2024/7/20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59" tIns="47330" rIns="94659" bIns="4733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8" y="4925408"/>
            <a:ext cx="5683250" cy="4029879"/>
          </a:xfrm>
          <a:prstGeom prst="rect">
            <a:avLst/>
          </a:prstGeom>
        </p:spPr>
        <p:txBody>
          <a:bodyPr vert="horz" lIns="94659" tIns="47330" rIns="94659" bIns="4733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8427" cy="513507"/>
          </a:xfrm>
          <a:prstGeom prst="rect">
            <a:avLst/>
          </a:prstGeom>
        </p:spPr>
        <p:txBody>
          <a:bodyPr vert="horz" lIns="94659" tIns="47330" rIns="94659" bIns="4733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659" tIns="47330" rIns="94659" bIns="47330" rtlCol="0" anchor="b"/>
          <a:lstStyle>
            <a:lvl1pPr algn="r">
              <a:defRPr sz="1200"/>
            </a:lvl1pPr>
          </a:lstStyle>
          <a:p>
            <a:fld id="{7FCF66E2-B528-4A23-8B8C-416FE6D1FD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1962" cy="383222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1008513-1F04-4D29-B8E4-153D505E9E88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t>1</a:t>
            </a:fld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6C3F8-ECD3-4BC3-9922-0A9D0CA4219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6C3F8-ECD3-4BC3-9922-0A9D0CA4219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1288" y="768350"/>
            <a:ext cx="6811962" cy="3832225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1008513-1F04-4D29-B8E4-153D505E9E88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t>34</a:t>
            </a:fld>
            <a:endParaRPr lang="en-US" altLang="zh-CN" dirty="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6C3F8-ECD3-4BC3-9922-0A9D0CA4219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816353" y="202458"/>
            <a:ext cx="2164976" cy="82908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9529" tIns="49529" rIns="49529" bIns="49529" spcCol="38100" anchor="ctr"/>
          <a:lstStyle/>
          <a:p>
            <a:pPr marL="0" marR="0" lvl="0" indent="0" algn="l" defTabSz="990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090" y="202565"/>
            <a:ext cx="1987550" cy="77660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2315" y="6135370"/>
            <a:ext cx="5008880" cy="6419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页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9816353" y="202458"/>
            <a:ext cx="2164976" cy="82908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no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090" y="202565"/>
            <a:ext cx="1987550" cy="77660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" y="121920"/>
            <a:ext cx="6059170" cy="657860"/>
          </a:xfrm>
        </p:spPr>
        <p:txBody>
          <a:bodyPr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dirty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11568608" y="6444602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7295"/>
            <a:fld id="{D5DDBE9D-0EAE-4BF9-9976-992BCF72F40A}" type="slidenum">
              <a:rPr lang="zh-CN" altLang="en-US" sz="160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600" dirty="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359" y="807730"/>
            <a:ext cx="11520001" cy="67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2315" y="6135370"/>
            <a:ext cx="5008880" cy="641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页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9816353" y="202458"/>
            <a:ext cx="2164976" cy="829081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9529" tIns="49529" rIns="49529" bIns="49529" numCol="1" spcCol="38100" rtlCol="0" anchor="ctr">
            <a:noAutofit/>
          </a:bodyPr>
          <a:lstStyle/>
          <a:p>
            <a:pPr marL="0" marR="0" indent="0" algn="l" defTabSz="990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090" y="202565"/>
            <a:ext cx="1987550" cy="77660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 bwMode="auto">
          <a:xfrm rot="16200000">
            <a:off x="-233403" y="695952"/>
            <a:ext cx="856800" cy="389993"/>
          </a:xfrm>
          <a:custGeom>
            <a:avLst/>
            <a:gdLst/>
            <a:ahLst/>
            <a:cxnLst/>
            <a:rect l="l" t="t" r="r" b="b"/>
            <a:pathLst>
              <a:path w="1512168" h="411499">
                <a:moveTo>
                  <a:pt x="0" y="0"/>
                </a:moveTo>
                <a:lnTo>
                  <a:pt x="1512168" y="0"/>
                </a:lnTo>
                <a:lnTo>
                  <a:pt x="1512168" y="111467"/>
                </a:lnTo>
                <a:lnTo>
                  <a:pt x="1512168" y="260647"/>
                </a:lnTo>
                <a:lnTo>
                  <a:pt x="1512168" y="351491"/>
                </a:lnTo>
                <a:cubicBezTo>
                  <a:pt x="1512168" y="384633"/>
                  <a:pt x="1485302" y="411499"/>
                  <a:pt x="1452160" y="411499"/>
                </a:cubicBezTo>
                <a:lnTo>
                  <a:pt x="60008" y="411499"/>
                </a:lnTo>
                <a:cubicBezTo>
                  <a:pt x="26866" y="411499"/>
                  <a:pt x="0" y="384633"/>
                  <a:pt x="0" y="351491"/>
                </a:cubicBezTo>
                <a:lnTo>
                  <a:pt x="0" y="260647"/>
                </a:lnTo>
                <a:lnTo>
                  <a:pt x="0" y="111467"/>
                </a:lnTo>
                <a:close/>
              </a:path>
            </a:pathLst>
          </a:custGeom>
          <a:solidFill>
            <a:srgbClr val="D412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noAutofit/>
          </a:bodyPr>
          <a:lstStyle/>
          <a:p>
            <a:pPr marL="0" marR="0" lvl="0" indent="0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-4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3"/>
          <p:cNvSpPr/>
          <p:nvPr userDrawn="1"/>
        </p:nvSpPr>
        <p:spPr bwMode="auto">
          <a:xfrm>
            <a:off x="468879" y="462959"/>
            <a:ext cx="1512168" cy="856390"/>
          </a:xfrm>
          <a:prstGeom prst="roundRect">
            <a:avLst>
              <a:gd name="adj" fmla="val 6940"/>
            </a:avLst>
          </a:prstGeom>
          <a:solidFill>
            <a:srgbClr val="D4122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109" tIns="38049" rIns="38049" bIns="76109" numCol="1" spcCol="0" rtlCol="0" fromWordArt="0" anchor="t" anchorCtr="0" forceAA="0" compatLnSpc="1">
            <a:noAutofit/>
          </a:bodyPr>
          <a:lstStyle/>
          <a:p>
            <a:pPr defTabSz="913130"/>
            <a:endParaRPr lang="en-US" sz="1500" kern="0" spc="-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15"/>
          <p:cNvSpPr txBox="1"/>
          <p:nvPr userDrawn="1"/>
        </p:nvSpPr>
        <p:spPr>
          <a:xfrm>
            <a:off x="311192" y="973186"/>
            <a:ext cx="182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9" name="文本框 10"/>
          <p:cNvSpPr txBox="1"/>
          <p:nvPr userDrawn="1"/>
        </p:nvSpPr>
        <p:spPr>
          <a:xfrm>
            <a:off x="468880" y="519063"/>
            <a:ext cx="1512167" cy="461665"/>
          </a:xfrm>
          <a:prstGeom prst="rect">
            <a:avLst/>
          </a:prstGeom>
          <a:solidFill>
            <a:srgbClr val="D412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a typeface="微软雅黑" panose="020B0503020204020204" charset="-122"/>
              </a:rPr>
              <a:t>目录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2315" y="6135370"/>
            <a:ext cx="5008880" cy="6419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08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04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6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media" Target="../media/media2.m4a"/><Relationship Id="rId13" Type="http://schemas.openxmlformats.org/officeDocument/2006/relationships/image" Target="../media/image18.wmf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oleObject" Target="../embeddings/oleObject7.bin"/><Relationship Id="rId2" Type="http://schemas.openxmlformats.org/officeDocument/2006/relationships/tags" Target="../tags/tag32.xml"/><Relationship Id="rId16" Type="http://schemas.openxmlformats.org/officeDocument/2006/relationships/image" Target="../media/image13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35.xml"/><Relationship Id="rId15" Type="http://schemas.openxmlformats.org/officeDocument/2006/relationships/image" Target="../media/image19.wmf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4.xml"/><Relationship Id="rId9" Type="http://schemas.openxmlformats.org/officeDocument/2006/relationships/audio" Target="../media/media2.m4a"/><Relationship Id="rId1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9.wmf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oleObject" Target="../embeddings/oleObject10.bin"/><Relationship Id="rId2" Type="http://schemas.openxmlformats.org/officeDocument/2006/relationships/tags" Target="../tags/tag39.xml"/><Relationship Id="rId16" Type="http://schemas.openxmlformats.org/officeDocument/2006/relationships/image" Target="../media/image18.wmf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oleObject" Target="../embeddings/oleObject9.bin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9.wmf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oleObject" Target="../embeddings/oleObject12.bin"/><Relationship Id="rId2" Type="http://schemas.openxmlformats.org/officeDocument/2006/relationships/tags" Target="../tags/tag51.xml"/><Relationship Id="rId16" Type="http://schemas.openxmlformats.org/officeDocument/2006/relationships/image" Target="../media/image18.wmf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oleObject" Target="../embeddings/oleObject11.bin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9.w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audio" Target="../media/media3.m4a"/><Relationship Id="rId17" Type="http://schemas.openxmlformats.org/officeDocument/2006/relationships/oleObject" Target="../embeddings/oleObject14.bin"/><Relationship Id="rId2" Type="http://schemas.openxmlformats.org/officeDocument/2006/relationships/tags" Target="../tags/tag63.xml"/><Relationship Id="rId16" Type="http://schemas.openxmlformats.org/officeDocument/2006/relationships/image" Target="../media/image18.wmf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microsoft.com/office/2007/relationships/media" Target="../media/media3.m4a"/><Relationship Id="rId5" Type="http://schemas.openxmlformats.org/officeDocument/2006/relationships/tags" Target="../tags/tag66.xml"/><Relationship Id="rId15" Type="http://schemas.openxmlformats.org/officeDocument/2006/relationships/oleObject" Target="../embeddings/oleObject13.bin"/><Relationship Id="rId10" Type="http://schemas.openxmlformats.org/officeDocument/2006/relationships/tags" Target="../tags/tag71.xml"/><Relationship Id="rId19" Type="http://schemas.openxmlformats.org/officeDocument/2006/relationships/image" Target="../media/image13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oleObject" Target="../embeddings/oleObject15.bin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73.xml"/><Relationship Id="rId16" Type="http://schemas.openxmlformats.org/officeDocument/2006/relationships/image" Target="../media/image19.wmf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76.xml"/><Relationship Id="rId15" Type="http://schemas.openxmlformats.org/officeDocument/2006/relationships/oleObject" Target="../embeddings/oleObject16.bin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audio" Target="../media/media4.m4a"/><Relationship Id="rId18" Type="http://schemas.openxmlformats.org/officeDocument/2006/relationships/oleObject" Target="../embeddings/oleObject18.bin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microsoft.com/office/2007/relationships/media" Target="../media/media4.m4a"/><Relationship Id="rId17" Type="http://schemas.openxmlformats.org/officeDocument/2006/relationships/image" Target="../media/image18.wmf"/><Relationship Id="rId2" Type="http://schemas.openxmlformats.org/officeDocument/2006/relationships/tags" Target="../tags/tag83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1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notesSlide" Target="../notesSlides/notesSlide21.xml"/><Relationship Id="rId10" Type="http://schemas.openxmlformats.org/officeDocument/2006/relationships/tags" Target="../tags/tag91.xml"/><Relationship Id="rId19" Type="http://schemas.openxmlformats.org/officeDocument/2006/relationships/image" Target="../media/image19.wmf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notesSlide" Target="../notesSlides/notesSlide22.xml"/><Relationship Id="rId18" Type="http://schemas.openxmlformats.org/officeDocument/2006/relationships/image" Target="../media/image13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94.xml"/><Relationship Id="rId16" Type="http://schemas.openxmlformats.org/officeDocument/2006/relationships/oleObject" Target="../embeddings/oleObject20.bin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audio" Target="../media/media5.m4a"/><Relationship Id="rId5" Type="http://schemas.openxmlformats.org/officeDocument/2006/relationships/tags" Target="../tags/tag97.xml"/><Relationship Id="rId15" Type="http://schemas.openxmlformats.org/officeDocument/2006/relationships/image" Target="../media/image18.wmf"/><Relationship Id="rId10" Type="http://schemas.microsoft.com/office/2007/relationships/media" Target="../media/media5.m4a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notesSlide" Target="../notesSlides/notesSlide23.xml"/><Relationship Id="rId18" Type="http://schemas.openxmlformats.org/officeDocument/2006/relationships/image" Target="../media/image13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03.xml"/><Relationship Id="rId16" Type="http://schemas.openxmlformats.org/officeDocument/2006/relationships/oleObject" Target="../embeddings/oleObject22.bin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audio" Target="../media/media6.m4a"/><Relationship Id="rId5" Type="http://schemas.openxmlformats.org/officeDocument/2006/relationships/tags" Target="../tags/tag106.xml"/><Relationship Id="rId15" Type="http://schemas.openxmlformats.org/officeDocument/2006/relationships/image" Target="../media/image18.wmf"/><Relationship Id="rId10" Type="http://schemas.microsoft.com/office/2007/relationships/media" Target="../media/media6.m4a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notesSlide" Target="../notesSlides/notesSlide24.xml"/><Relationship Id="rId18" Type="http://schemas.openxmlformats.org/officeDocument/2006/relationships/image" Target="../media/image13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12.xml"/><Relationship Id="rId16" Type="http://schemas.openxmlformats.org/officeDocument/2006/relationships/oleObject" Target="../embeddings/oleObject24.bin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audio" Target="../media/media7.m4a"/><Relationship Id="rId5" Type="http://schemas.openxmlformats.org/officeDocument/2006/relationships/tags" Target="../tags/tag115.xml"/><Relationship Id="rId15" Type="http://schemas.openxmlformats.org/officeDocument/2006/relationships/image" Target="../media/image18.wmf"/><Relationship Id="rId10" Type="http://schemas.microsoft.com/office/2007/relationships/media" Target="../media/media7.m4a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notesSlide" Target="../notesSlides/notesSlide25.xml"/><Relationship Id="rId18" Type="http://schemas.openxmlformats.org/officeDocument/2006/relationships/image" Target="../media/image13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21.xml"/><Relationship Id="rId16" Type="http://schemas.openxmlformats.org/officeDocument/2006/relationships/oleObject" Target="../embeddings/oleObject26.bin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audio" Target="../media/media8.m4a"/><Relationship Id="rId5" Type="http://schemas.openxmlformats.org/officeDocument/2006/relationships/tags" Target="../tags/tag124.xml"/><Relationship Id="rId15" Type="http://schemas.openxmlformats.org/officeDocument/2006/relationships/image" Target="../media/image18.wmf"/><Relationship Id="rId10" Type="http://schemas.microsoft.com/office/2007/relationships/media" Target="../media/media8.m4a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notesSlide" Target="../notesSlides/notesSlide26.xml"/><Relationship Id="rId18" Type="http://schemas.openxmlformats.org/officeDocument/2006/relationships/image" Target="../media/image13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30.xml"/><Relationship Id="rId16" Type="http://schemas.openxmlformats.org/officeDocument/2006/relationships/oleObject" Target="../embeddings/oleObject28.bin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audio" Target="../media/media9.m4a"/><Relationship Id="rId5" Type="http://schemas.openxmlformats.org/officeDocument/2006/relationships/tags" Target="../tags/tag133.xml"/><Relationship Id="rId15" Type="http://schemas.openxmlformats.org/officeDocument/2006/relationships/image" Target="../media/image18.wmf"/><Relationship Id="rId10" Type="http://schemas.microsoft.com/office/2007/relationships/media" Target="../media/media9.m4a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notesSlide" Target="../notesSlides/notesSlide27.xml"/><Relationship Id="rId18" Type="http://schemas.openxmlformats.org/officeDocument/2006/relationships/image" Target="../media/image13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39.xml"/><Relationship Id="rId16" Type="http://schemas.openxmlformats.org/officeDocument/2006/relationships/oleObject" Target="../embeddings/oleObject30.bin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audio" Target="../media/media10.m4a"/><Relationship Id="rId5" Type="http://schemas.openxmlformats.org/officeDocument/2006/relationships/tags" Target="../tags/tag142.xml"/><Relationship Id="rId15" Type="http://schemas.openxmlformats.org/officeDocument/2006/relationships/image" Target="../media/image18.wmf"/><Relationship Id="rId10" Type="http://schemas.microsoft.com/office/2007/relationships/media" Target="../media/media10.m4a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oleObject" Target="../embeddings/oleObject2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notesSlide" Target="../notesSlides/notesSlide28.xml"/><Relationship Id="rId18" Type="http://schemas.openxmlformats.org/officeDocument/2006/relationships/image" Target="../media/image13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9.wmf"/><Relationship Id="rId2" Type="http://schemas.openxmlformats.org/officeDocument/2006/relationships/tags" Target="../tags/tag148.xml"/><Relationship Id="rId16" Type="http://schemas.openxmlformats.org/officeDocument/2006/relationships/oleObject" Target="../embeddings/oleObject32.bin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audio" Target="../media/media11.m4a"/><Relationship Id="rId5" Type="http://schemas.openxmlformats.org/officeDocument/2006/relationships/tags" Target="../tags/tag151.xml"/><Relationship Id="rId15" Type="http://schemas.openxmlformats.org/officeDocument/2006/relationships/image" Target="../media/image18.wmf"/><Relationship Id="rId10" Type="http://schemas.microsoft.com/office/2007/relationships/media" Target="../media/media11.m4a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9.wmf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audio" Target="../media/media12.m4a"/><Relationship Id="rId17" Type="http://schemas.openxmlformats.org/officeDocument/2006/relationships/oleObject" Target="../embeddings/oleObject34.bin"/><Relationship Id="rId2" Type="http://schemas.openxmlformats.org/officeDocument/2006/relationships/tags" Target="../tags/tag157.xml"/><Relationship Id="rId16" Type="http://schemas.openxmlformats.org/officeDocument/2006/relationships/image" Target="../media/image18.wmf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microsoft.com/office/2007/relationships/media" Target="../media/media12.m4a"/><Relationship Id="rId5" Type="http://schemas.openxmlformats.org/officeDocument/2006/relationships/tags" Target="../tags/tag160.xml"/><Relationship Id="rId15" Type="http://schemas.openxmlformats.org/officeDocument/2006/relationships/oleObject" Target="../embeddings/oleObject33.bin"/><Relationship Id="rId10" Type="http://schemas.openxmlformats.org/officeDocument/2006/relationships/tags" Target="../tags/tag165.xml"/><Relationship Id="rId19" Type="http://schemas.openxmlformats.org/officeDocument/2006/relationships/image" Target="../media/image13.png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19.wmf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audio" Target="../media/media13.m4a"/><Relationship Id="rId17" Type="http://schemas.openxmlformats.org/officeDocument/2006/relationships/oleObject" Target="../embeddings/oleObject36.bin"/><Relationship Id="rId2" Type="http://schemas.openxmlformats.org/officeDocument/2006/relationships/tags" Target="../tags/tag167.xml"/><Relationship Id="rId16" Type="http://schemas.openxmlformats.org/officeDocument/2006/relationships/image" Target="../media/image18.wmf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microsoft.com/office/2007/relationships/media" Target="../media/media13.m4a"/><Relationship Id="rId5" Type="http://schemas.openxmlformats.org/officeDocument/2006/relationships/tags" Target="../tags/tag170.xml"/><Relationship Id="rId15" Type="http://schemas.openxmlformats.org/officeDocument/2006/relationships/oleObject" Target="../embeddings/oleObject35.bin"/><Relationship Id="rId10" Type="http://schemas.openxmlformats.org/officeDocument/2006/relationships/tags" Target="../tags/tag175.xml"/><Relationship Id="rId19" Type="http://schemas.openxmlformats.org/officeDocument/2006/relationships/image" Target="../media/image13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oleObject" Target="../embeddings/oleObject37.bin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notesSlide" Target="../notesSlides/notesSlide31.xml"/><Relationship Id="rId2" Type="http://schemas.openxmlformats.org/officeDocument/2006/relationships/tags" Target="../tags/tag177.xml"/><Relationship Id="rId16" Type="http://schemas.openxmlformats.org/officeDocument/2006/relationships/image" Target="../media/image19.wmf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80.xml"/><Relationship Id="rId15" Type="http://schemas.openxmlformats.org/officeDocument/2006/relationships/oleObject" Target="../embeddings/oleObject38.bin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image" Target="../media/image1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13" Type="http://schemas.openxmlformats.org/officeDocument/2006/relationships/tags" Target="../tags/tag198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88.xml"/><Relationship Id="rId21" Type="http://schemas.openxmlformats.org/officeDocument/2006/relationships/image" Target="../media/image18.wmf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oleObject" Target="../embeddings/oleObject39.bin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image" Target="../media/image19.wmf"/><Relationship Id="rId10" Type="http://schemas.openxmlformats.org/officeDocument/2006/relationships/tags" Target="../tags/tag195.xml"/><Relationship Id="rId19" Type="http://schemas.openxmlformats.org/officeDocument/2006/relationships/notesSlide" Target="../notesSlides/notesSlide32.xml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oleObject" Target="../embeddings/oleObject4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18" Type="http://schemas.openxmlformats.org/officeDocument/2006/relationships/oleObject" Target="../embeddings/oleObject42.bin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image" Target="../media/image18.wmf"/><Relationship Id="rId2" Type="http://schemas.openxmlformats.org/officeDocument/2006/relationships/tags" Target="../tags/tag204.xml"/><Relationship Id="rId16" Type="http://schemas.openxmlformats.org/officeDocument/2006/relationships/oleObject" Target="../embeddings/oleObject41.bin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notesSlide" Target="../notesSlides/notesSlide33.xml"/><Relationship Id="rId10" Type="http://schemas.openxmlformats.org/officeDocument/2006/relationships/tags" Target="../tags/tag212.xml"/><Relationship Id="rId19" Type="http://schemas.openxmlformats.org/officeDocument/2006/relationships/image" Target="../media/image19.wmf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11" Type="http://schemas.openxmlformats.org/officeDocument/2006/relationships/image" Target="../media/image10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audio" Target="../media/media1.m4a"/><Relationship Id="rId7" Type="http://schemas.openxmlformats.org/officeDocument/2006/relationships/oleObject" Target="../embeddings/oleObject5.bin"/><Relationship Id="rId2" Type="http://schemas.microsoft.com/office/2007/relationships/media" Target="../media/media1.m4a"/><Relationship Id="rId1" Type="http://schemas.openxmlformats.org/officeDocument/2006/relationships/tags" Target="../tags/tag19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"/>
          <p:cNvSpPr txBox="1">
            <a:spLocks noChangeArrowheads="1"/>
          </p:cNvSpPr>
          <p:nvPr/>
        </p:nvSpPr>
        <p:spPr bwMode="auto">
          <a:xfrm>
            <a:off x="8082280" y="4773930"/>
            <a:ext cx="2523490" cy="901700"/>
          </a:xfrm>
          <a:prstGeom prst="rect">
            <a:avLst/>
          </a:prstGeom>
          <a:noFill/>
          <a:ln w="9525">
            <a:noFill/>
            <a:prstDash val="dash"/>
            <a:miter lim="800000"/>
          </a:ln>
        </p:spPr>
        <p:txBody>
          <a:bodyPr lIns="109247" tIns="54623" rIns="109247" bIns="54623" anchor="ctr"/>
          <a:lstStyle/>
          <a:p>
            <a:pPr algn="ctr" defTabSz="1094105" fontAlgn="base">
              <a:spcBef>
                <a:spcPts val="600"/>
              </a:spcBef>
            </a:pPr>
            <a:r>
              <a:rPr kumimoji="1"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2024</a:t>
            </a:r>
            <a:r>
              <a:rPr kumimoji="1" lang="zh-CN" altLang="en-US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年</a:t>
            </a:r>
            <a:r>
              <a:rPr kumimoji="1"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07</a:t>
            </a:r>
            <a:r>
              <a:rPr kumimoji="1" lang="zh-CN" altLang="en-US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月</a:t>
            </a:r>
            <a:r>
              <a:rPr kumimoji="1" lang="en-US" altLang="zh-CN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</a:t>
            </a:r>
            <a:r>
              <a:rPr kumimoji="1" lang="zh-CN" altLang="en-US" sz="21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日</a:t>
            </a: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2134264" y="3422444"/>
            <a:ext cx="7943849" cy="0"/>
          </a:xfrm>
          <a:prstGeom prst="line">
            <a:avLst/>
          </a:prstGeom>
          <a:noFill/>
          <a:ln w="19050">
            <a:solidFill>
              <a:srgbClr val="FFFFFF">
                <a:lumMod val="65000"/>
              </a:srgbClr>
            </a:solidFill>
            <a:round/>
          </a:ln>
        </p:spPr>
        <p:txBody>
          <a:bodyPr wrap="none" lIns="109387" tIns="54693" rIns="109387" bIns="54693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文本占位符 1"/>
          <p:cNvSpPr txBox="1"/>
          <p:nvPr/>
        </p:nvSpPr>
        <p:spPr>
          <a:xfrm>
            <a:off x="964945" y="1782650"/>
            <a:ext cx="10262111" cy="1503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4800" b="1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373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66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66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5pPr>
            <a:lvl6pPr marL="33528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第一届</a:t>
            </a:r>
            <a:r>
              <a:rPr lang="en-US" altLang="zh-CN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天衍</a:t>
            </a:r>
            <a:r>
              <a:rPr lang="en-US" altLang="zh-CN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量子计算挑战先锋赛</a:t>
            </a:r>
          </a:p>
          <a:p>
            <a:pPr algn="ctr" defTabSz="91376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专业组赛道二</a:t>
            </a:r>
            <a:r>
              <a:rPr lang="en-US" altLang="zh-CN" sz="4400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· </a:t>
            </a:r>
            <a:r>
              <a:rPr lang="zh-CN" altLang="en-US" sz="4400" spc="160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赛题宣讲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2. </a:t>
            </a:r>
            <a:r>
              <a:rPr sz="2600">
                <a:sym typeface="+mn-ea"/>
              </a:rPr>
              <a:t>参数化QCIS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191260"/>
            <a:ext cx="8986520" cy="92329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【参数命名规则】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赛方基于正则表达式读取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QCIS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电路，参数命名需符合规则。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70" y="2348865"/>
            <a:ext cx="1120140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2. </a:t>
            </a:r>
            <a:r>
              <a:rPr sz="2600">
                <a:sym typeface="+mn-ea"/>
              </a:rPr>
              <a:t>参数化QCIS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1235" y="1127125"/>
            <a:ext cx="6096000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【旋转角度表达式规则】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895" y="1786890"/>
            <a:ext cx="9704070" cy="3898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2. </a:t>
            </a:r>
            <a:r>
              <a:rPr sz="2600">
                <a:sym typeface="+mn-ea"/>
              </a:rPr>
              <a:t>参数化QCIS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1235" y="1127125"/>
            <a:ext cx="6096000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【旋转角度表达式规则】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" y="1739265"/>
            <a:ext cx="9363075" cy="3757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5"/>
          <p:cNvSpPr txBox="1"/>
          <p:nvPr>
            <p:custDataLst>
              <p:tags r:id="rId1"/>
            </p:custDataLst>
          </p:nvPr>
        </p:nvSpPr>
        <p:spPr>
          <a:xfrm>
            <a:off x="3080498" y="1817146"/>
            <a:ext cx="6719485" cy="8596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赛题介绍</a:t>
            </a: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 bwMode="auto">
          <a:xfrm>
            <a:off x="2817033" y="1817146"/>
            <a:ext cx="592903" cy="560501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Box 29"/>
          <p:cNvSpPr txBox="1"/>
          <p:nvPr>
            <p:custDataLst>
              <p:tags r:id="rId3"/>
            </p:custDataLst>
          </p:nvPr>
        </p:nvSpPr>
        <p:spPr>
          <a:xfrm>
            <a:off x="3112497" y="2973430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参数化QCIS</a:t>
            </a: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 bwMode="auto">
          <a:xfrm>
            <a:off x="2816860" y="2973705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" name="TextBox 29"/>
          <p:cNvSpPr txBox="1"/>
          <p:nvPr>
            <p:custDataLst>
              <p:tags r:id="rId5"/>
            </p:custDataLst>
          </p:nvPr>
        </p:nvSpPr>
        <p:spPr>
          <a:xfrm>
            <a:off x="3080112" y="4128495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实例展示</a:t>
            </a: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 bwMode="auto">
          <a:xfrm>
            <a:off x="2828925" y="4128770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2" name="图片 31" descr="cir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1090930"/>
            <a:ext cx="6444615" cy="11658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089910" y="2832100"/>
            <a:ext cx="149098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X2P Q0</a:t>
            </a:r>
          </a:p>
          <a:p>
            <a:r>
              <a:rPr lang="zh-CN" altLang="en-US">
                <a:solidFill>
                  <a:schemeClr val="accent5"/>
                </a:solidFill>
              </a:rPr>
              <a:t>H Q1</a:t>
            </a:r>
          </a:p>
          <a:p>
            <a:r>
              <a:rPr lang="zh-CN" altLang="en-US">
                <a:solidFill>
                  <a:schemeClr val="accent5"/>
                </a:solidFill>
              </a:rPr>
              <a:t>H Q1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/>
              <a:t>H Q1</a:t>
            </a:r>
          </a:p>
          <a:p>
            <a:r>
              <a:rPr lang="zh-CN" altLang="en-US"/>
              <a:t>RZ Q1 </a:t>
            </a:r>
            <a:r>
              <a:rPr lang="en-US" altLang="zh-CN"/>
              <a:t>theta</a:t>
            </a:r>
            <a:endParaRPr lang="zh-CN" altLang="en-US"/>
          </a:p>
          <a:p>
            <a:r>
              <a:rPr lang="zh-CN" altLang="en-US"/>
              <a:t>H Q1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>
                <a:solidFill>
                  <a:schemeClr val="accent5"/>
                </a:solidFill>
              </a:rPr>
              <a:t>H Q1</a:t>
            </a:r>
          </a:p>
          <a:p>
            <a:r>
              <a:rPr lang="zh-CN" altLang="en-US">
                <a:solidFill>
                  <a:schemeClr val="accent5"/>
                </a:solidFill>
              </a:rPr>
              <a:t>H Q1</a:t>
            </a:r>
          </a:p>
          <a:p>
            <a:r>
              <a:rPr lang="zh-CN" altLang="en-US"/>
              <a:t>X2M Q0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61885" y="3411220"/>
            <a:ext cx="16541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X2P Q0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/>
              <a:t>H Q1</a:t>
            </a:r>
          </a:p>
          <a:p>
            <a:r>
              <a:rPr lang="zh-CN" altLang="en-US"/>
              <a:t>RZ Q1 theta</a:t>
            </a:r>
          </a:p>
          <a:p>
            <a:r>
              <a:rPr lang="zh-CN" altLang="en-US"/>
              <a:t>H Q1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/>
              <a:t>X2M Q0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4649470" y="4346575"/>
            <a:ext cx="25285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870960" y="2356485"/>
            <a:ext cx="4593590" cy="443865"/>
            <a:chOff x="4273" y="7412"/>
            <a:chExt cx="7234" cy="699"/>
          </a:xfrm>
        </p:grpSpPr>
        <p:graphicFrame>
          <p:nvGraphicFramePr>
            <p:cNvPr id="19" name="对象 1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265" y="7412"/>
            <a:ext cx="2464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850900" imgH="241300" progId="Equation.KSEE3">
                    <p:embed/>
                  </p:oleObj>
                </mc:Choice>
                <mc:Fallback>
                  <p:oleObj r:id="rId5" imgW="850900" imgH="2413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265" y="7412"/>
                          <a:ext cx="2464" cy="6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19"/>
            <p:cNvSpPr txBox="1"/>
            <p:nvPr/>
          </p:nvSpPr>
          <p:spPr>
            <a:xfrm>
              <a:off x="4273" y="7458"/>
              <a:ext cx="7234" cy="58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89996" tIns="46798" rIns="89996" bIns="46798" rtlCol="0" anchor="t">
              <a:spAutoFit/>
            </a:bodyPr>
            <a:lstStyle/>
            <a:p>
              <a:r>
                <a: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单激发算子</a:t>
              </a:r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                           </a:t>
              </a:r>
              <a:r>
                <a: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的部分量子电路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600575" y="3855085"/>
            <a:ext cx="2555240" cy="3695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Buffer Simplification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05725" y="5918200"/>
            <a:ext cx="4436745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程序包含在附件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buffer_simplification.pdf 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</a:t>
            </a:r>
          </a:p>
        </p:txBody>
      </p:sp>
      <p:sp>
        <p:nvSpPr>
          <p:cNvPr id="7" name="矩形 6"/>
          <p:cNvSpPr/>
          <p:nvPr/>
        </p:nvSpPr>
        <p:spPr>
          <a:xfrm>
            <a:off x="3260090" y="1666875"/>
            <a:ext cx="1202055" cy="50355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996" tIns="46798" rIns="89996" bIns="46798" rtlCol="0" anchor="ctr"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59065" y="1666875"/>
            <a:ext cx="1202055" cy="503555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996" tIns="46798" rIns="89996" bIns="46798" rtlCol="0" anchor="ctr"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820" y="1685925"/>
            <a:ext cx="6561455" cy="3597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13510" y="1150620"/>
            <a:ext cx="4064000" cy="36957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可将相邻量子门按指定规则进行合并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05725" y="5918200"/>
            <a:ext cx="4436745" cy="33845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程序包含在附件</a:t>
            </a:r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buffer_simplification.pdf </a:t>
            </a:r>
            <a:r>
              <a:rPr lang="zh-CN" altLang="en-US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中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5100" imgH="228600" progId="Equation.KSEE3">
                  <p:embed/>
                </p:oleObj>
              </mc:Choice>
              <mc:Fallback>
                <p:oleObj r:id="rId12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52400" imgH="215900" progId="Equation.KSEE3">
                  <p:embed/>
                </p:oleObj>
              </mc:Choice>
              <mc:Fallback>
                <p:oleObj r:id="rId14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7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9171940" y="2009140"/>
            <a:ext cx="162750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X2P Q0</a:t>
            </a: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CZ Q0 Q1</a:t>
            </a: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RZ Q1 </a:t>
            </a:r>
            <a:r>
              <a:rPr lang="en-US" altLang="zh-CN">
                <a:solidFill>
                  <a:schemeClr val="tx1"/>
                </a:solidFill>
              </a:rPr>
              <a:t>theta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CZ Q0 Q1</a:t>
            </a: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H Q1</a:t>
            </a:r>
          </a:p>
          <a:p>
            <a:r>
              <a:rPr lang="zh-CN" altLang="en-US">
                <a:solidFill>
                  <a:schemeClr val="tx1"/>
                </a:solidFill>
              </a:rPr>
              <a:t>X2M Q0</a:t>
            </a:r>
          </a:p>
        </p:txBody>
      </p:sp>
      <p:sp>
        <p:nvSpPr>
          <p:cNvPr id="22" name="矩形 21"/>
          <p:cNvSpPr/>
          <p:nvPr/>
        </p:nvSpPr>
        <p:spPr>
          <a:xfrm>
            <a:off x="9108440" y="1955165"/>
            <a:ext cx="1414780" cy="31921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996" tIns="46798" rIns="89996" bIns="46798" rtlCol="0" anchor="ctr"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3" name="音频 8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5100" imgH="228600" progId="Equation.KSEE3">
                  <p:embed/>
                </p:oleObj>
              </mc:Choice>
              <mc:Fallback>
                <p:oleObj r:id="rId15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52400" imgH="215900" progId="Equation.KSEE3">
                  <p:embed/>
                </p:oleObj>
              </mc:Choice>
              <mc:Fallback>
                <p:oleObj r:id="rId17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/>
          <p:nvPr>
            <p:custDataLst>
              <p:tags r:id="rId9"/>
            </p:custDataLst>
          </p:nvPr>
        </p:nvCxnSpPr>
        <p:spPr>
          <a:xfrm flipH="1">
            <a:off x="8309610" y="3230880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8344535" y="2799715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30" name="圆角矩形 29"/>
          <p:cNvSpPr/>
          <p:nvPr>
            <p:custDataLst>
              <p:tags r:id="rId11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5100" imgH="228600" progId="Equation.KSEE3">
                  <p:embed/>
                </p:oleObj>
              </mc:Choice>
              <mc:Fallback>
                <p:oleObj r:id="rId15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52400" imgH="215900" progId="Equation.KSEE3">
                  <p:embed/>
                </p:oleObj>
              </mc:Choice>
              <mc:Fallback>
                <p:oleObj r:id="rId17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22"/>
          <p:cNvCxnSpPr/>
          <p:nvPr>
            <p:custDataLst>
              <p:tags r:id="rId9"/>
            </p:custDataLst>
          </p:nvPr>
        </p:nvCxnSpPr>
        <p:spPr>
          <a:xfrm flipH="1">
            <a:off x="8309610" y="3230880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0"/>
            </p:custDataLst>
          </p:nvPr>
        </p:nvCxnSpPr>
        <p:spPr>
          <a:xfrm flipH="1">
            <a:off x="4318000" y="3204210"/>
            <a:ext cx="2181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>
            <p:custDataLst>
              <p:tags r:id="rId11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8344535" y="2799715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5100" imgH="228600" progId="Equation.KSEE3">
                  <p:embed/>
                </p:oleObj>
              </mc:Choice>
              <mc:Fallback>
                <p:oleObj r:id="rId15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52400" imgH="215900" progId="Equation.KSEE3">
                  <p:embed/>
                </p:oleObj>
              </mc:Choice>
              <mc:Fallback>
                <p:oleObj r:id="rId17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9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3" name="音频 9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5"/>
          <p:cNvSpPr txBox="1"/>
          <p:nvPr>
            <p:custDataLst>
              <p:tags r:id="rId1"/>
            </p:custDataLst>
          </p:nvPr>
        </p:nvSpPr>
        <p:spPr>
          <a:xfrm>
            <a:off x="3080498" y="1817146"/>
            <a:ext cx="6719485" cy="8596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赛题介绍</a:t>
            </a: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 bwMode="auto">
          <a:xfrm>
            <a:off x="2817033" y="1817146"/>
            <a:ext cx="592903" cy="560501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Box 29"/>
          <p:cNvSpPr txBox="1"/>
          <p:nvPr>
            <p:custDataLst>
              <p:tags r:id="rId3"/>
            </p:custDataLst>
          </p:nvPr>
        </p:nvSpPr>
        <p:spPr>
          <a:xfrm>
            <a:off x="3112497" y="2973430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参数化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QCIS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 bwMode="auto">
          <a:xfrm>
            <a:off x="2816860" y="2973705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" name="TextBox 29"/>
          <p:cNvSpPr txBox="1"/>
          <p:nvPr>
            <p:custDataLst>
              <p:tags r:id="rId5"/>
            </p:custDataLst>
          </p:nvPr>
        </p:nvSpPr>
        <p:spPr>
          <a:xfrm>
            <a:off x="3080112" y="4128495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实例展示</a:t>
            </a: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 bwMode="auto">
          <a:xfrm>
            <a:off x="2828925" y="4128770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65100" imgH="228600" progId="Equation.KSEE3">
                  <p:embed/>
                </p:oleObj>
              </mc:Choice>
              <mc:Fallback>
                <p:oleObj r:id="rId13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52400" imgH="215900" progId="Equation.KSEE3">
                  <p:embed/>
                </p:oleObj>
              </mc:Choice>
              <mc:Fallback>
                <p:oleObj r:id="rId15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9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29600" y="3808095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269605" y="33464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619240" y="3037205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65100" imgH="228600" progId="Equation.KSEE3">
                  <p:embed/>
                </p:oleObj>
              </mc:Choice>
              <mc:Fallback>
                <p:oleObj r:id="rId16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2400" imgH="215900" progId="Equation.KSEE3">
                  <p:embed/>
                </p:oleObj>
              </mc:Choice>
              <mc:Fallback>
                <p:oleObj r:id="rId18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9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29600" y="3808095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269605" y="33464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cxnSp>
        <p:nvCxnSpPr>
          <p:cNvPr id="26" name="直接箭头连接符 25"/>
          <p:cNvCxnSpPr/>
          <p:nvPr>
            <p:custDataLst>
              <p:tags r:id="rId11"/>
            </p:custDataLst>
          </p:nvPr>
        </p:nvCxnSpPr>
        <p:spPr>
          <a:xfrm flipH="1">
            <a:off x="4318000" y="3766185"/>
            <a:ext cx="2181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6" name="音频 12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20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77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3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77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51825" y="3903980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61985" y="342709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, “H Q1”)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6" name="音频 9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77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51825" y="3903980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61985" y="3427095"/>
            <a:ext cx="1405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, “H Q1”)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4775835" y="3795395"/>
            <a:ext cx="1348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4741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9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77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, “H Q1”)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4741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6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77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, “H Q1”)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4741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, “H Q1”)</a:t>
            </a:r>
          </a:p>
        </p:txBody>
      </p:sp>
      <p:sp>
        <p:nvSpPr>
          <p:cNvPr id="13" name="矩形 12"/>
          <p:cNvSpPr/>
          <p:nvPr/>
        </p:nvSpPr>
        <p:spPr>
          <a:xfrm>
            <a:off x="3447415" y="3512185"/>
            <a:ext cx="423799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31360" y="980440"/>
            <a:ext cx="2017395" cy="4635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: “H Q1”, 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en-US" altLang="zh-CN"/>
              <a:t>: “H Q1”,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18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9" name="对象 18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449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2366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5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100" imgH="228600" progId="Equation.KSEE3">
                  <p:embed/>
                </p:oleObj>
              </mc:Choice>
              <mc:Fallback>
                <p:oleObj r:id="rId14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2400" imgH="215900" progId="Equation.KSEE3">
                  <p:embed/>
                </p:oleObj>
              </mc:Choice>
              <mc:Fallback>
                <p:oleObj r:id="rId16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449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2366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51825" y="3903980"/>
            <a:ext cx="20256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363585" y="3427095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8232775" y="3160395"/>
            <a:ext cx="20256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44535" y="268351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20" name="音频 2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5100" imgH="228600" progId="Equation.KSEE3">
                  <p:embed/>
                </p:oleObj>
              </mc:Choice>
              <mc:Fallback>
                <p:oleObj r:id="rId15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52400" imgH="215900" progId="Equation.KSEE3">
                  <p:embed/>
                </p:oleObj>
              </mc:Choice>
              <mc:Fallback>
                <p:oleObj r:id="rId17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16458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44970" y="35941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2366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8251825" y="3903980"/>
            <a:ext cx="20256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363585" y="3427095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903470" y="321437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44535" y="268351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903470" y="3795395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336804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8232775" y="3160395"/>
            <a:ext cx="20256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23" name="音频 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赛题介绍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8385" y="1463675"/>
            <a:ext cx="10353675" cy="349313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【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赛题题目】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含参数量子电路化简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【赛题背景】</a:t>
            </a:r>
          </a:p>
          <a:p>
            <a:pPr indent="0" algn="just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量子—经典混合算法是目前NISQ时代最有可能在实际应用中实现量子优越性的方案之一。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在量子计算机上实现时，量子电路深度越低越容易得到更准确的计算结果。因此，降低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参数化电路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的深度是目前量子电路设计自动化的一个重要研究方向。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变分量子本征求解(VQE)算法可用于求解分子的基态及激发态，在化学、材料等领域具有重要的潜在应用。设计高效的参数化量子电路也是VQE算法实现的核心要素。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65100" imgH="228600" progId="Equation.KSEE3">
                  <p:embed/>
                </p:oleObj>
              </mc:Choice>
              <mc:Fallback>
                <p:oleObj r:id="rId15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52400" imgH="215900" progId="Equation.KSEE3">
                  <p:embed/>
                </p:oleObj>
              </mc:Choice>
              <mc:Fallback>
                <p:oleObj r:id="rId17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392366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36804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52490" y="299720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46140" y="356997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pic>
        <p:nvPicPr>
          <p:cNvPr id="7" name="音频 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65100" imgH="228600" progId="Equation.KSEE3">
                  <p:embed/>
                </p:oleObj>
              </mc:Choice>
              <mc:Fallback>
                <p:oleObj r:id="rId13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52400" imgH="215900" progId="Equation.KSEE3">
                  <p:embed/>
                </p:oleObj>
              </mc:Choice>
              <mc:Fallback>
                <p:oleObj r:id="rId15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3923665" y="354965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368040" y="3016250"/>
            <a:ext cx="1521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, “X2P Q0”)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952490" y="299720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946140" y="356997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8232775" y="3903345"/>
            <a:ext cx="13976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344535" y="342646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, “H</a:t>
            </a:r>
            <a:r>
              <a:rPr lang="en-US" altLang="zh-CN">
                <a:sym typeface="+mn-ea"/>
              </a:rPr>
              <a:t> Q1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65100" imgH="228600" progId="Equation.KSEE3">
                  <p:embed/>
                </p:oleObj>
              </mc:Choice>
              <mc:Fallback>
                <p:oleObj r:id="rId20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52400" imgH="215900" progId="Equation.KSEE3">
                  <p:embed/>
                </p:oleObj>
              </mc:Choice>
              <mc:Fallback>
                <p:oleObj r:id="rId22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952490" y="299720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5946140" y="356997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cxnSp>
        <p:nvCxnSpPr>
          <p:cNvPr id="9" name="直接箭头连接符 8"/>
          <p:cNvCxnSpPr/>
          <p:nvPr>
            <p:custDataLst>
              <p:tags r:id="rId12"/>
            </p:custDataLst>
          </p:nvPr>
        </p:nvCxnSpPr>
        <p:spPr>
          <a:xfrm flipH="1">
            <a:off x="8232775" y="3903345"/>
            <a:ext cx="13976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8344535" y="342646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, “H</a:t>
            </a:r>
            <a:r>
              <a:rPr lang="en-US" altLang="zh-CN">
                <a:sym typeface="+mn-ea"/>
              </a:rPr>
              <a:t> Q1</a:t>
            </a:r>
            <a:r>
              <a:rPr lang="en-US" altLang="zh-CN"/>
              <a:t>”)</a:t>
            </a:r>
          </a:p>
        </p:txBody>
      </p:sp>
      <p:cxnSp>
        <p:nvCxnSpPr>
          <p:cNvPr id="10" name="直接箭头连接符 9"/>
          <p:cNvCxnSpPr/>
          <p:nvPr>
            <p:custDataLst>
              <p:tags r:id="rId14"/>
            </p:custDataLst>
          </p:nvPr>
        </p:nvCxnSpPr>
        <p:spPr>
          <a:xfrm flipH="1">
            <a:off x="5065395" y="3200400"/>
            <a:ext cx="8172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15"/>
            </p:custDataLst>
          </p:nvPr>
        </p:nvCxnSpPr>
        <p:spPr>
          <a:xfrm flipH="1">
            <a:off x="5065395" y="3733800"/>
            <a:ext cx="8172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6"/>
            </p:custDataLst>
          </p:nvPr>
        </p:nvSpPr>
        <p:spPr>
          <a:xfrm>
            <a:off x="3267710" y="299720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3246755" y="355219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>
                <a:cs typeface="微软雅黑" panose="020B0503020204020204" charset="-122"/>
                <a:sym typeface="+mn-ea"/>
              </a:rPr>
              <a:t>3. </a:t>
            </a:r>
            <a:r>
              <a:rPr sz="2600">
                <a:sym typeface="+mn-ea"/>
              </a:rPr>
              <a:t>实例展示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967355" y="2661920"/>
            <a:ext cx="2322830" cy="1588770"/>
          </a:xfrm>
          <a:prstGeom prst="roundRect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658235" y="2060575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buffer0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3929380" y="3016250"/>
            <a:ext cx="652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>
              <a:solidFill>
                <a:schemeClr val="accent5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6290945" y="2081530"/>
            <a:ext cx="1165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buffer1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271395" y="2969895"/>
          <a:ext cx="352425" cy="48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65100" imgH="228600" progId="Equation.KSEE3">
                  <p:embed/>
                </p:oleObj>
              </mc:Choice>
              <mc:Fallback>
                <p:oleObj r:id="rId16" imgW="165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71395" y="2969895"/>
                        <a:ext cx="352425" cy="488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298065" y="3471545"/>
          <a:ext cx="3257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2400" imgH="215900" progId="Equation.KSEE3">
                  <p:embed/>
                </p:oleObj>
              </mc:Choice>
              <mc:Fallback>
                <p:oleObj r:id="rId18" imgW="152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98065" y="3471545"/>
                        <a:ext cx="3257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/>
          <p:nvPr>
            <p:custDataLst>
              <p:tags r:id="rId8"/>
            </p:custDataLst>
          </p:nvPr>
        </p:nvSpPr>
        <p:spPr>
          <a:xfrm>
            <a:off x="5655945" y="2661920"/>
            <a:ext cx="2322830" cy="1588770"/>
          </a:xfrm>
          <a:prstGeom prst="roundRect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6663690" y="2997200"/>
            <a:ext cx="43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</a:t>
            </a: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6276340" y="356997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, “H Q1”)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2170430" y="1040765"/>
            <a:ext cx="8629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circ_dict = {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en-US" altLang="zh-CN"/>
              <a:t>: “X2P Q0”, 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: “CZ Q0 Q1”, </a:t>
            </a:r>
            <a:r>
              <a:rPr lang="en-US" altLang="zh-CN">
                <a:solidFill>
                  <a:srgbClr val="FF0000"/>
                </a:solidFill>
              </a:rPr>
              <a:t>4</a:t>
            </a:r>
            <a:r>
              <a:rPr lang="en-US" altLang="zh-CN"/>
              <a:t>: “H Q1”,...}</a:t>
            </a: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3267710" y="299720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3246755" y="3552190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en-US" altLang="zh-CN"/>
              <a:t>, “</a:t>
            </a:r>
            <a:r>
              <a:rPr lang="en-US" altLang="zh-CN">
                <a:sym typeface="+mn-ea"/>
              </a:rPr>
              <a:t>CZ Q0 Q1</a:t>
            </a:r>
            <a:r>
              <a:rPr lang="en-US" altLang="zh-CN"/>
              <a:t>”)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378315" y="2428875"/>
            <a:ext cx="16541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X2P Q0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/>
              <a:t>H Q1</a:t>
            </a:r>
          </a:p>
          <a:p>
            <a:r>
              <a:rPr lang="zh-CN" altLang="en-US"/>
              <a:t>RZ Q1 theta</a:t>
            </a:r>
          </a:p>
          <a:p>
            <a:r>
              <a:rPr lang="zh-CN" altLang="en-US"/>
              <a:t>H Q1</a:t>
            </a:r>
          </a:p>
          <a:p>
            <a:r>
              <a:rPr lang="zh-CN" altLang="en-US"/>
              <a:t>CZ Q0 Q1</a:t>
            </a:r>
          </a:p>
          <a:p>
            <a:r>
              <a:rPr lang="zh-CN" altLang="en-US"/>
              <a:t>X2M Q0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"/>
          <p:cNvSpPr txBox="1"/>
          <p:nvPr/>
        </p:nvSpPr>
        <p:spPr>
          <a:xfrm>
            <a:off x="1269744" y="2641388"/>
            <a:ext cx="10262111" cy="1137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1" sz="4800" b="1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373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66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665" kern="12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  <a:sym typeface="Calibri" panose="020F0502020204030204" pitchFamily="34" charset="0"/>
              </a:defRPr>
            </a:lvl5pPr>
            <a:lvl6pPr marL="33528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lnSpc>
                <a:spcPct val="90000"/>
              </a:lnSpc>
              <a:spcBef>
                <a:spcPts val="66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5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预祝各位参赛者取得好成绩！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赛题介绍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829040" cy="39090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【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赛题详情】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本赛题将提供10个分子的UCCSD线路QCIS表示的 .txt 文件。参赛选手需设计一个工具对这些电路进行自动化化简，尽可能降低电路深度。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选手化简后的量子电路需满足如下约束：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1. 选手只能采用规定的门集合：{X, Y, Z, H, RX, RY, RZ, X2P, X2M, Y2P, Y2M, S, SD, 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                                     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T, TD, B, CZ, M}；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2. 选手设计的工具的输入和输出分别为UCCSD和化简电路的QCIS表示的 .txt文件；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3. 选手设计的工具需在 Python 3.9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下实现。代码需有必要的注释，且不得使用收费库；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4. example_0.txt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化简结果的真机实测数据（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务必完成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r="55577"/>
          <a:stretch>
            <a:fillRect/>
          </a:stretch>
        </p:blipFill>
        <p:spPr>
          <a:xfrm>
            <a:off x="9805035" y="1327150"/>
            <a:ext cx="1820545" cy="4192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赛题介绍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92329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【真机实测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7235" y="2040890"/>
            <a:ext cx="10165715" cy="23241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选手设计工具运行在“天衍”量子计算云平台轩辕一号66比特超导量子计算机上的化简测试案例的可视化结果，以保证选手设计工具的输出结果后续可在真实硬件上运行。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测试案例：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针对赛方提供的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example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_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0.txt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所做的化简结果。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测试条件：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请将化简电路中的所有参数赋值为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，并统计量子电路所涉及的每个量子比特在 Z 基下测量结果的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平均值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。采样次数设为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1000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赛题介绍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7235" y="1359535"/>
            <a:ext cx="10793095" cy="398589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【评分规则】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赛方采用</a:t>
            </a:r>
            <a:r>
              <a:rPr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经典模拟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的方法对选手工具的输出结果进行验证。</a:t>
            </a:r>
          </a:p>
          <a:p>
            <a:pPr indent="0" fontAlgn="auto">
              <a:lnSpc>
                <a:spcPct val="150000"/>
              </a:lnSpc>
            </a:pP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验证时，将会使用10个新分子的UCCSD电路，并调用选手工具，获得化简电路。化简电路与目标电路之间</a:t>
            </a:r>
            <a:r>
              <a:rPr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误差若小于阈值1e-2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则视为有效化简，否则将给予原始电路的深度作为</a:t>
            </a:r>
            <a:r>
              <a:rPr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惩罚分数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。其中，对于误差计算，赛方将采用</a:t>
            </a:r>
            <a:r>
              <a:rPr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随机量子态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作为输入，以参数随机赋值的UCCSD电路实例的输出量子态与简化电路输出量子态之间的平均失真度（1-保真度）作为误差。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【</a:t>
            </a:r>
            <a:r>
              <a:rPr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评分标准</a:t>
            </a:r>
            <a:r>
              <a:rPr 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】</a:t>
            </a:r>
          </a:p>
          <a:p>
            <a:pPr indent="0" fontAlgn="auto">
              <a:lnSpc>
                <a:spcPct val="150000"/>
              </a:lnSpc>
              <a:spcBef>
                <a:spcPts val="600"/>
              </a:spcBef>
            </a:pPr>
            <a:r>
              <a:rPr 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得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分</a:t>
            </a:r>
            <a:r>
              <a:rPr 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=</a:t>
            </a:r>
            <a:r>
              <a:rPr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有效化简电路</a:t>
            </a:r>
            <a:r>
              <a:rPr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的</a:t>
            </a:r>
            <a:r>
              <a:rPr dirty="0" err="1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深度之和</a:t>
            </a:r>
            <a:r>
              <a:rPr lang="en-US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惩罚分数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，分数</a:t>
            </a:r>
            <a:r>
              <a:rPr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越低越好</a:t>
            </a:r>
            <a:r>
              <a:rPr dirty="0">
                <a:latin typeface="华文细黑" panose="02010600040101010101" pitchFamily="2" charset="-122"/>
                <a:ea typeface="华文细黑" panose="02010600040101010101" pitchFamily="2" charset="-122"/>
              </a:rPr>
              <a:t>。分数相同时，依次比较双量子比特门、单量子比特门减少的个数，减少的个数越多越好。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1. </a:t>
            </a:r>
            <a:r>
              <a:rPr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赛题介绍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8988425" y="1384935"/>
            <a:ext cx="2235835" cy="4324350"/>
            <a:chOff x="13054" y="2562"/>
            <a:chExt cx="3130" cy="662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rcRect l="21813" t="8417" r="61481"/>
            <a:stretch>
              <a:fillRect/>
            </a:stretch>
          </p:blipFill>
          <p:spPr>
            <a:xfrm>
              <a:off x="13054" y="2562"/>
              <a:ext cx="1760" cy="662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rcRect l="71467" t="8417" r="15425"/>
            <a:stretch>
              <a:fillRect/>
            </a:stretch>
          </p:blipFill>
          <p:spPr>
            <a:xfrm>
              <a:off x="14804" y="2562"/>
              <a:ext cx="1381" cy="6626"/>
            </a:xfrm>
            <a:prstGeom prst="rect">
              <a:avLst/>
            </a:prstGeom>
          </p:spPr>
        </p:pic>
      </p:grp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55495" y="1767205"/>
          <a:ext cx="5490845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946400" imgH="241300" progId="Equation.KSEE3">
                  <p:embed/>
                </p:oleObj>
              </mc:Choice>
              <mc:Fallback>
                <p:oleObj r:id="rId7" imgW="29464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5495" y="1767205"/>
                        <a:ext cx="5490845" cy="44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 descr="test_cir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570" y="3454400"/>
            <a:ext cx="2863215" cy="1799590"/>
          </a:xfrm>
          <a:prstGeom prst="rect">
            <a:avLst/>
          </a:prstGeom>
        </p:spPr>
      </p:pic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62450" y="5178425"/>
          <a:ext cx="1049655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09600" imgH="203200" progId="Equation.KSEE3">
                  <p:embed/>
                </p:oleObj>
              </mc:Choice>
              <mc:Fallback>
                <p:oleObj r:id="rId10" imgW="6096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62450" y="5178425"/>
                        <a:ext cx="1049655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257935" y="1127125"/>
            <a:ext cx="6096000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【电路深度】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19225" y="2238375"/>
            <a:ext cx="7070725" cy="92329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其中，路径 path 指的是从量子电路输入到输出的任意可能路径，而number of gates in the path</a:t>
            </a:r>
            <a:r>
              <a:rPr lang="en-US" altLang="zh-CN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表示这条路径上 </a:t>
            </a:r>
            <a:r>
              <a:rPr lang="en-US" altLang="zh-CN" i="1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CZ</a:t>
            </a:r>
            <a:r>
              <a:rPr lang="en-US" altLang="zh-CN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ea typeface="华文细黑" panose="02010600040101010101" pitchFamily="2" charset="-122"/>
                <a:cs typeface="Times New Roman" panose="02020603050405020304" charset="0"/>
              </a:rPr>
              <a:t>量子门的数量。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5"/>
          <p:cNvSpPr txBox="1"/>
          <p:nvPr>
            <p:custDataLst>
              <p:tags r:id="rId1"/>
            </p:custDataLst>
          </p:nvPr>
        </p:nvSpPr>
        <p:spPr>
          <a:xfrm>
            <a:off x="3080498" y="1817146"/>
            <a:ext cx="6719485" cy="8596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赛题介绍</a:t>
            </a: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 bwMode="auto">
          <a:xfrm>
            <a:off x="2817033" y="1817146"/>
            <a:ext cx="592903" cy="560501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Box 29"/>
          <p:cNvSpPr txBox="1"/>
          <p:nvPr>
            <p:custDataLst>
              <p:tags r:id="rId3"/>
            </p:custDataLst>
          </p:nvPr>
        </p:nvSpPr>
        <p:spPr>
          <a:xfrm>
            <a:off x="3112497" y="2973430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参数化QCIS</a:t>
            </a: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 bwMode="auto">
          <a:xfrm>
            <a:off x="2816860" y="2973705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" name="TextBox 29"/>
          <p:cNvSpPr txBox="1"/>
          <p:nvPr>
            <p:custDataLst>
              <p:tags r:id="rId5"/>
            </p:custDataLst>
          </p:nvPr>
        </p:nvSpPr>
        <p:spPr>
          <a:xfrm>
            <a:off x="3080112" y="4128495"/>
            <a:ext cx="6707188" cy="858202"/>
          </a:xfrm>
          <a:prstGeom prst="roundRect">
            <a:avLst>
              <a:gd name="adj" fmla="val 8176"/>
            </a:avLst>
          </a:prstGeom>
          <a:noFill/>
          <a:ln w="19050">
            <a:solidFill>
              <a:srgbClr val="D41224"/>
            </a:solidFill>
          </a:ln>
        </p:spPr>
        <p:txBody>
          <a:bodyPr wrap="none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实例展示</a:t>
            </a:r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 bwMode="auto">
          <a:xfrm>
            <a:off x="2828925" y="4128770"/>
            <a:ext cx="592455" cy="558800"/>
          </a:xfrm>
          <a:prstGeom prst="ellipse">
            <a:avLst/>
          </a:prstGeom>
          <a:solidFill>
            <a:srgbClr val="D41224"/>
          </a:solidFill>
          <a:ln w="76200">
            <a:solidFill>
              <a:srgbClr val="D9D9D9">
                <a:alpha val="63922"/>
              </a:srgb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algn="ctr" defTabSz="914400"/>
            <a:r>
              <a:rPr lang="en-US" altLang="zh-CN" sz="3200" b="1" dirty="0">
                <a:solidFill>
                  <a:schemeClr val="bg1">
                    <a:alpha val="9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5280" y="145513"/>
            <a:ext cx="9353550" cy="657860"/>
          </a:xfrm>
          <a:prstGeom prst="rect">
            <a:avLst/>
          </a:prstGeom>
        </p:spPr>
        <p:txBody>
          <a:bodyPr vert="horz" lIns="68558" tIns="34280" rIns="68558" bIns="34280" rtlCol="0" anchor="ctr">
            <a:no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spc="12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lvl="0" algn="l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600" spc="0" dirty="0">
                <a:solidFill>
                  <a:srgbClr val="C00000"/>
                </a:solidFill>
                <a:cs typeface="微软雅黑" panose="020B0503020204020204" charset="-122"/>
                <a:sym typeface="+mn-ea"/>
              </a:rPr>
              <a:t>2. </a:t>
            </a:r>
            <a:r>
              <a:rPr sz="2600">
                <a:sym typeface="+mn-ea"/>
              </a:rPr>
              <a:t>参数化QCIS</a:t>
            </a:r>
            <a:endParaRPr lang="en-US" altLang="zh-CN" sz="2600" spc="0" dirty="0">
              <a:solidFill>
                <a:srgbClr val="C00000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0235" y="1508760"/>
            <a:ext cx="8790305" cy="508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1235" y="1127125"/>
            <a:ext cx="9270365" cy="241998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 lIns="89996" tIns="46798" rIns="89996" bIns="46798" rtlCol="0" anchor="t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QCIS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指令】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官方文档：https://qc.zdxlz.com/learn/#/resource/informationSpace?lang=zh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</a:t>
            </a:r>
            <a:r>
              <a:rPr 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赛题门集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】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{X, Y, Z, H, RX, RY, RZ, X2P, X2M, Y2P, Y2M, S, SD,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T, TD, B, CZ, M}；</a:t>
            </a:r>
          </a:p>
          <a:p>
            <a:pPr indent="0" fontAlgn="auto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【参数化电路实例】</a:t>
            </a:r>
          </a:p>
          <a:p>
            <a:pPr indent="0" fontAlgn="auto">
              <a:lnSpc>
                <a:spcPct val="150000"/>
              </a:lnSpc>
            </a:pP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</a:t>
            </a:r>
          </a:p>
        </p:txBody>
      </p:sp>
      <p:pic>
        <p:nvPicPr>
          <p:cNvPr id="32" name="图片 31" descr="cir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990" y="3567430"/>
            <a:ext cx="6738620" cy="121856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73540" y="2513330"/>
            <a:ext cx="162750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chemeClr val="tx1"/>
                </a:solidFill>
              </a:rPr>
              <a:t>X2P Q0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CZ Q0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RZ Q1 </a:t>
            </a:r>
            <a:r>
              <a:rPr lang="en-US" altLang="zh-CN" sz="2000">
                <a:solidFill>
                  <a:schemeClr val="tx1"/>
                </a:solidFill>
              </a:rPr>
              <a:t>theta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CZ Q0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H Q1</a:t>
            </a:r>
          </a:p>
          <a:p>
            <a:r>
              <a:rPr lang="zh-CN" altLang="en-US" sz="2000">
                <a:solidFill>
                  <a:schemeClr val="tx1"/>
                </a:solidFill>
              </a:rPr>
              <a:t>X2M Q0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132455" y="4909820"/>
            <a:ext cx="4593590" cy="443865"/>
            <a:chOff x="4273" y="7412"/>
            <a:chExt cx="7234" cy="699"/>
          </a:xfrm>
        </p:grpSpPr>
        <p:graphicFrame>
          <p:nvGraphicFramePr>
            <p:cNvPr id="19" name="对象 18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265" y="7412"/>
            <a:ext cx="2464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850900" imgH="241300" progId="Equation.KSEE3">
                    <p:embed/>
                  </p:oleObj>
                </mc:Choice>
                <mc:Fallback>
                  <p:oleObj r:id="rId7" imgW="850900" imgH="2413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265" y="7412"/>
                          <a:ext cx="2464" cy="6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19"/>
            <p:cNvSpPr txBox="1"/>
            <p:nvPr/>
          </p:nvSpPr>
          <p:spPr>
            <a:xfrm>
              <a:off x="4273" y="7458"/>
              <a:ext cx="7234" cy="58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 lIns="89996" tIns="46798" rIns="89996" bIns="46798" rtlCol="0" anchor="t">
              <a:spAutoFit/>
            </a:bodyPr>
            <a:lstStyle/>
            <a:p>
              <a:r>
                <a: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单激发算子</a:t>
              </a:r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                            </a:t>
              </a:r>
              <a:r>
                <a: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的部分量子电路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9258300" y="2458085"/>
            <a:ext cx="1489710" cy="3606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996" tIns="46798" rIns="89996" bIns="46798" rtlCol="0" anchor="ctr">
            <a:noAutofit/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ed3a53e-1495-4e05-9b8d-45550bc0956b"/>
  <p:tag name="COMMONDATA" val="eyJoZGlkIjoiZjYyOWM3OGMzMGQ1NWYwY2E1NDJhMDdlNGM2MjFjN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2.45,&quot;left&quot;:233.65,&quot;top&quot;:162.25,&quot;width&quot;:394.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79.4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9.57094488188977,&quot;left&quot;:221.8,&quot;top&quot;:143.0823622047244,&quot;width&quot;:551.403543307086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49.57094488188977,&quot;left&quot;:221.8,&quot;top&quot;:143.0823622047244,&quot;width&quot;:551.403543307086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2.75,&quot;left&quot;:170.9,&quot;top&quot;:81.95,&quot;width&quot;:605.95}"/>
</p:tagLst>
</file>

<file path=ppt/theme/theme1.xml><?xml version="1.0" encoding="utf-8"?>
<a:theme xmlns:a="http://schemas.openxmlformats.org/drawingml/2006/main" name="三联创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89996" tIns="46798" rIns="89996" bIns="46798" rtlCol="0" anchor="ctr">
        <a:noAutofit/>
      </a:bodyPr>
      <a:lstStyle>
        <a:defPPr algn="ctr">
          <a:defRPr dirty="0">
            <a:solidFill>
              <a:srgbClr val="FF0000"/>
            </a:solidFill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txDef>
      <a:spPr bwMode="auto">
        <a:noFill/>
        <a:ln w="12700">
          <a:noFill/>
          <a:miter lim="800000"/>
        </a:ln>
      </a:spPr>
      <a:bodyPr wrap="square" lIns="89996" tIns="46798" rIns="89996" bIns="46798" rtlCol="0" anchor="t">
        <a:spAutoFit/>
      </a:bodyPr>
      <a:lstStyle>
        <a:defPPr>
          <a:defRPr dirty="0" smtClean="0">
            <a:latin typeface="华文细黑" panose="02010600040101010101" pitchFamily="2" charset="-122"/>
            <a:ea typeface="华文细黑" panose="02010600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Microsoft Office PowerPoint</Application>
  <PresentationFormat>宽屏</PresentationFormat>
  <Paragraphs>329</Paragraphs>
  <Slides>34</Slides>
  <Notes>34</Notes>
  <HiddenSlides>0</HiddenSlides>
  <MMClips>13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华文细黑</vt:lpstr>
      <vt:lpstr>宋体</vt:lpstr>
      <vt:lpstr>微软雅黑</vt:lpstr>
      <vt:lpstr>Agency FB</vt:lpstr>
      <vt:lpstr>Arial</vt:lpstr>
      <vt:lpstr>Calibri</vt:lpstr>
      <vt:lpstr>Segoe UI</vt:lpstr>
      <vt:lpstr>Times New Roman</vt:lpstr>
      <vt:lpstr>三联创模板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164</cp:revision>
  <dcterms:created xsi:type="dcterms:W3CDTF">2023-08-09T06:34:00Z</dcterms:created>
  <dcterms:modified xsi:type="dcterms:W3CDTF">2024-07-20T10:58:00Z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E102E0329803499DBF59BAD167778596_13</vt:lpwstr>
  </property>
  <property fmtid="{D5CDD505-2E9C-101B-9397-08002B2CF9AE}" pid="3" name="KSOProductBuildVer">
    <vt:lpwstr>2052-12.1.0.17147</vt:lpwstr>
  </property>
</Properties>
</file>